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705" r:id="rId3"/>
  </p:sldMasterIdLst>
  <p:sldIdLst>
    <p:sldId id="256" r:id="rId4"/>
    <p:sldId id="257" r:id="rId5"/>
    <p:sldId id="258" r:id="rId6"/>
    <p:sldId id="259" r:id="rId7"/>
    <p:sldId id="266" r:id="rId8"/>
    <p:sldId id="271" r:id="rId9"/>
    <p:sldId id="273" r:id="rId10"/>
    <p:sldId id="274" r:id="rId11"/>
    <p:sldId id="270" r:id="rId12"/>
    <p:sldId id="275" r:id="rId13"/>
    <p:sldId id="260" r:id="rId14"/>
    <p:sldId id="264" r:id="rId15"/>
    <p:sldId id="261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4B7CF-8B0C-3346-9CCE-27194FBAF1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4B7CF-8B0C-3346-9CCE-27194FBAF1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4B7CF-8B0C-3346-9CCE-27194FBAF1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4B7CF-8B0C-3346-9CCE-27194FBAF1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4B7CF-8B0C-3346-9CCE-27194FBAF1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4B7CF-8B0C-3346-9CCE-27194FBAF1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4B7CF-8B0C-3346-9CCE-27194FBAF1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4B7CF-8B0C-3346-9CCE-27194FBAF1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4B7CF-8B0C-3346-9CCE-27194FBAF1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4B7CF-8B0C-3346-9CCE-27194FBAF1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fld id="{E424B7CF-8B0C-3346-9CCE-27194FBAF1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fld id="{E424B7CF-8B0C-3346-9CCE-27194FBAF1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Chalkduster"/>
                <a:cs typeface="Chalkduster"/>
              </a:rPr>
              <a:t>Lines, Line Segments, Rays and Angles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s-ES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3315" name="Picture 4" descr="MCBD05091_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743200"/>
            <a:ext cx="3779838" cy="344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dirty="0">
                <a:solidFill>
                  <a:srgbClr val="000099"/>
                </a:solidFill>
                <a:latin typeface="Chalkduster"/>
                <a:cs typeface="Chalkduster"/>
              </a:rPr>
              <a:t>Obtuse or Acute?</a:t>
            </a:r>
          </a:p>
        </p:txBody>
      </p:sp>
      <p:sp>
        <p:nvSpPr>
          <p:cNvPr id="22530" name="Rectangle 4"/>
          <p:cNvSpPr>
            <a:spLocks noGrp="1" noChangeArrowheads="1"/>
          </p:cNvSpPr>
          <p:nvPr>
            <p:ph sz="half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rgbClr val="60266D"/>
                </a:solidFill>
                <a:latin typeface="Chalkduster"/>
                <a:cs typeface="Chalkduster"/>
              </a:rPr>
              <a:t>1.</a:t>
            </a:r>
          </a:p>
          <a:p>
            <a:pPr eaLnBrk="1" hangingPunct="1">
              <a:buFontTx/>
              <a:buNone/>
            </a:pPr>
            <a:endParaRPr lang="en-US" dirty="0">
              <a:solidFill>
                <a:srgbClr val="60266D"/>
              </a:solidFill>
              <a:latin typeface="Chalkduster"/>
              <a:cs typeface="Chalkduster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rgbClr val="60266D"/>
              </a:solidFill>
              <a:latin typeface="Chalkduster"/>
              <a:cs typeface="Chalkduster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rgbClr val="60266D"/>
              </a:solidFill>
              <a:latin typeface="Chalkduster"/>
              <a:cs typeface="Chalkduster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rgbClr val="60266D"/>
              </a:solidFill>
              <a:latin typeface="Chalkduster"/>
              <a:cs typeface="Chalkduster"/>
            </a:endParaRP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60266D"/>
                </a:solidFill>
                <a:latin typeface="Chalkduster"/>
                <a:cs typeface="Chalkduster"/>
              </a:rPr>
              <a:t>2.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60266D"/>
                </a:solidFill>
                <a:latin typeface="Chalkduster"/>
                <a:cs typeface="Chalkduster"/>
              </a:rPr>
              <a:t>3.</a:t>
            </a:r>
            <a:endParaRPr lang="en-US" dirty="0">
              <a:solidFill>
                <a:srgbClr val="60266D"/>
              </a:solidFill>
              <a:latin typeface="Chalkduster"/>
              <a:cs typeface="Chalkduster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rgbClr val="60266D"/>
              </a:solidFill>
              <a:latin typeface="Chalkduster"/>
              <a:cs typeface="Chalkduster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rgbClr val="60266D"/>
              </a:solidFill>
              <a:latin typeface="Chalkduster"/>
              <a:cs typeface="Chalkduster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rgbClr val="60266D"/>
              </a:solidFill>
              <a:latin typeface="Chalkduster"/>
              <a:cs typeface="Chalkduster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rgbClr val="60266D"/>
              </a:solidFill>
              <a:latin typeface="Chalkduster"/>
              <a:cs typeface="Chalkduster"/>
            </a:endParaRP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60266D"/>
                </a:solidFill>
                <a:latin typeface="Chalkduster"/>
                <a:cs typeface="Chalkduster"/>
              </a:rPr>
              <a:t>4.</a:t>
            </a:r>
          </a:p>
        </p:txBody>
      </p:sp>
      <p:sp>
        <p:nvSpPr>
          <p:cNvPr id="22532" name="Line 6"/>
          <p:cNvSpPr>
            <a:spLocks noChangeShapeType="1"/>
          </p:cNvSpPr>
          <p:nvPr/>
        </p:nvSpPr>
        <p:spPr bwMode="auto">
          <a:xfrm>
            <a:off x="1828800" y="1676400"/>
            <a:ext cx="0" cy="2057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1828800" y="1676400"/>
            <a:ext cx="685800" cy="1828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 flipV="1">
            <a:off x="2133600" y="5943600"/>
            <a:ext cx="2057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 flipH="1" flipV="1">
            <a:off x="1295400" y="4267200"/>
            <a:ext cx="838200" cy="167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10"/>
          <p:cNvSpPr>
            <a:spLocks noChangeShapeType="1"/>
          </p:cNvSpPr>
          <p:nvPr/>
        </p:nvSpPr>
        <p:spPr bwMode="auto">
          <a:xfrm flipV="1">
            <a:off x="6096000" y="1752600"/>
            <a:ext cx="1981200" cy="3810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1"/>
          <p:cNvSpPr>
            <a:spLocks noChangeShapeType="1"/>
          </p:cNvSpPr>
          <p:nvPr/>
        </p:nvSpPr>
        <p:spPr bwMode="auto">
          <a:xfrm flipH="1">
            <a:off x="4953000" y="2133600"/>
            <a:ext cx="1143000" cy="18288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2"/>
          <p:cNvSpPr>
            <a:spLocks noChangeShapeType="1"/>
          </p:cNvSpPr>
          <p:nvPr/>
        </p:nvSpPr>
        <p:spPr bwMode="auto">
          <a:xfrm>
            <a:off x="5562600" y="5105400"/>
            <a:ext cx="21336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3"/>
          <p:cNvSpPr>
            <a:spLocks noChangeShapeType="1"/>
          </p:cNvSpPr>
          <p:nvPr/>
        </p:nvSpPr>
        <p:spPr bwMode="auto">
          <a:xfrm flipV="1">
            <a:off x="5562600" y="3962400"/>
            <a:ext cx="1981200" cy="11430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dirty="0">
                <a:solidFill>
                  <a:srgbClr val="000099"/>
                </a:solidFill>
                <a:latin typeface="Chalkduster"/>
                <a:cs typeface="Chalkduster"/>
              </a:rPr>
              <a:t>What are parallel lines?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sz="3600" dirty="0">
                <a:solidFill>
                  <a:srgbClr val="60266D"/>
                </a:solidFill>
                <a:latin typeface="Chalkduster"/>
                <a:cs typeface="Chalkduster"/>
              </a:rPr>
              <a:t>Parallel lines are lines that never intersect</a:t>
            </a:r>
            <a:r>
              <a:rPr lang="en-US" dirty="0">
                <a:solidFill>
                  <a:srgbClr val="60266D"/>
                </a:solidFill>
                <a:latin typeface="Chalkduster"/>
                <a:cs typeface="Chalkduster"/>
              </a:rPr>
              <a:t>.</a:t>
            </a:r>
          </a:p>
        </p:txBody>
      </p:sp>
      <p:sp>
        <p:nvSpPr>
          <p:cNvPr id="23555" name="Line 4"/>
          <p:cNvSpPr>
            <a:spLocks noChangeShapeType="1"/>
          </p:cNvSpPr>
          <p:nvPr/>
        </p:nvSpPr>
        <p:spPr bwMode="auto">
          <a:xfrm>
            <a:off x="914400" y="3048000"/>
            <a:ext cx="0" cy="2514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1905000" y="3048000"/>
            <a:ext cx="0" cy="2514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3352800" y="3581400"/>
            <a:ext cx="22860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8"/>
          <p:cNvSpPr>
            <a:spLocks noChangeShapeType="1"/>
          </p:cNvSpPr>
          <p:nvPr/>
        </p:nvSpPr>
        <p:spPr bwMode="auto">
          <a:xfrm>
            <a:off x="3276600" y="4648200"/>
            <a:ext cx="23622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 flipV="1">
            <a:off x="6477000" y="3276600"/>
            <a:ext cx="1371600" cy="2057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10"/>
          <p:cNvSpPr>
            <a:spLocks noChangeShapeType="1"/>
          </p:cNvSpPr>
          <p:nvPr/>
        </p:nvSpPr>
        <p:spPr bwMode="auto">
          <a:xfrm flipV="1">
            <a:off x="7239000" y="3886200"/>
            <a:ext cx="1371600" cy="19812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b="1" dirty="0">
                <a:solidFill>
                  <a:srgbClr val="000099"/>
                </a:solidFill>
                <a:latin typeface="Chalkduster"/>
                <a:cs typeface="Chalkduster"/>
              </a:rPr>
              <a:t>What are intersecting lines?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2819400" y="1752600"/>
            <a:ext cx="3566160" cy="4303713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60266D"/>
                </a:solidFill>
                <a:latin typeface="Chalkduster"/>
                <a:cs typeface="Chalkduster"/>
              </a:rPr>
              <a:t>Lines that cross at any point are intersecting lines.</a:t>
            </a:r>
          </a:p>
        </p:txBody>
      </p:sp>
      <p:sp>
        <p:nvSpPr>
          <p:cNvPr id="24580" name="Line 7"/>
          <p:cNvSpPr>
            <a:spLocks noChangeShapeType="1"/>
          </p:cNvSpPr>
          <p:nvPr/>
        </p:nvSpPr>
        <p:spPr bwMode="auto">
          <a:xfrm>
            <a:off x="762000" y="2895600"/>
            <a:ext cx="2743200" cy="289560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8"/>
          <p:cNvSpPr>
            <a:spLocks noChangeShapeType="1"/>
          </p:cNvSpPr>
          <p:nvPr/>
        </p:nvSpPr>
        <p:spPr bwMode="auto">
          <a:xfrm flipV="1">
            <a:off x="1752600" y="2209800"/>
            <a:ext cx="304800" cy="304800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9"/>
          <p:cNvSpPr>
            <a:spLocks noChangeShapeType="1"/>
          </p:cNvSpPr>
          <p:nvPr/>
        </p:nvSpPr>
        <p:spPr bwMode="auto">
          <a:xfrm>
            <a:off x="6934200" y="2743200"/>
            <a:ext cx="144780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10"/>
          <p:cNvSpPr>
            <a:spLocks noChangeShapeType="1"/>
          </p:cNvSpPr>
          <p:nvPr/>
        </p:nvSpPr>
        <p:spPr bwMode="auto">
          <a:xfrm flipV="1">
            <a:off x="6934200" y="2667000"/>
            <a:ext cx="1219200" cy="2362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792162" y="40341"/>
            <a:ext cx="7818438" cy="1411941"/>
          </a:xfrm>
        </p:spPr>
        <p:txBody>
          <a:bodyPr/>
          <a:lstStyle/>
          <a:p>
            <a:pPr eaLnBrk="1" hangingPunct="1"/>
            <a:r>
              <a:rPr lang="en-US" sz="5000" b="1" dirty="0">
                <a:solidFill>
                  <a:srgbClr val="000099"/>
                </a:solidFill>
                <a:latin typeface="Chalkduster"/>
                <a:cs typeface="Chalkduster"/>
              </a:rPr>
              <a:t>What are perpendicular lines?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>
              <a:latin typeface="Arial" charset="0"/>
            </a:endParaRPr>
          </a:p>
        </p:txBody>
      </p:sp>
      <p:sp>
        <p:nvSpPr>
          <p:cNvPr id="25603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2332038"/>
            <a:ext cx="4038600" cy="4525962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60266D"/>
                </a:solidFill>
                <a:latin typeface="Chalkduster"/>
                <a:cs typeface="Chalkduster"/>
              </a:rPr>
              <a:t>Two lines that cross to form a right angle are perpendicular lines.</a:t>
            </a:r>
          </a:p>
        </p:txBody>
      </p:sp>
      <p:sp>
        <p:nvSpPr>
          <p:cNvPr id="25604" name="Line 7"/>
          <p:cNvSpPr>
            <a:spLocks noChangeShapeType="1"/>
          </p:cNvSpPr>
          <p:nvPr/>
        </p:nvSpPr>
        <p:spPr bwMode="auto">
          <a:xfrm>
            <a:off x="2286000" y="2209800"/>
            <a:ext cx="0" cy="3505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8"/>
          <p:cNvSpPr>
            <a:spLocks noChangeShapeType="1"/>
          </p:cNvSpPr>
          <p:nvPr/>
        </p:nvSpPr>
        <p:spPr bwMode="auto">
          <a:xfrm>
            <a:off x="609600" y="3810000"/>
            <a:ext cx="35052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b="1" dirty="0">
                <a:solidFill>
                  <a:srgbClr val="000099"/>
                </a:solidFill>
                <a:latin typeface="Chalkduster"/>
                <a:cs typeface="Chalkduster"/>
              </a:rPr>
              <a:t>Intersecting or Perpendicular?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sz="half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Chalkduster"/>
                <a:cs typeface="Chalkduster"/>
              </a:rPr>
              <a:t>1.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  <a:latin typeface="Chalkduster"/>
                <a:cs typeface="Chalkduster"/>
              </a:rPr>
              <a:t>2.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.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Chalkduster"/>
                <a:cs typeface="Chalkduster"/>
              </a:rPr>
              <a:t>3.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7620000" y="2971800"/>
            <a:ext cx="0" cy="3505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609600" y="4038600"/>
            <a:ext cx="35052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>
            <a:off x="5334000" y="1524000"/>
            <a:ext cx="144780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8"/>
          <p:cNvSpPr>
            <a:spLocks noChangeShapeType="1"/>
          </p:cNvSpPr>
          <p:nvPr/>
        </p:nvSpPr>
        <p:spPr bwMode="auto">
          <a:xfrm flipV="1">
            <a:off x="5257800" y="1905000"/>
            <a:ext cx="1219200" cy="2362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9"/>
          <p:cNvSpPr>
            <a:spLocks noChangeShapeType="1"/>
          </p:cNvSpPr>
          <p:nvPr/>
        </p:nvSpPr>
        <p:spPr bwMode="auto">
          <a:xfrm>
            <a:off x="4953000" y="4953000"/>
            <a:ext cx="3505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10"/>
          <p:cNvSpPr>
            <a:spLocks noChangeShapeType="1"/>
          </p:cNvSpPr>
          <p:nvPr/>
        </p:nvSpPr>
        <p:spPr bwMode="auto">
          <a:xfrm>
            <a:off x="2286000" y="2438400"/>
            <a:ext cx="0" cy="3505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dirty="0">
                <a:solidFill>
                  <a:srgbClr val="000099"/>
                </a:solidFill>
                <a:latin typeface="Chalkduster"/>
                <a:cs typeface="Chalkduster"/>
              </a:rPr>
              <a:t>What is a Line?</a:t>
            </a:r>
          </a:p>
        </p:txBody>
      </p:sp>
      <p:sp>
        <p:nvSpPr>
          <p:cNvPr id="14338" name="Rectangle 4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z="4000" b="1" dirty="0" smtClean="0">
                <a:solidFill>
                  <a:srgbClr val="60266D"/>
                </a:solidFill>
                <a:latin typeface="Chalkduster"/>
                <a:cs typeface="Chalkduster"/>
              </a:rPr>
              <a:t>A </a:t>
            </a:r>
            <a:r>
              <a:rPr lang="en-US" sz="4000" b="1" dirty="0">
                <a:solidFill>
                  <a:srgbClr val="60266D"/>
                </a:solidFill>
                <a:latin typeface="Chalkduster"/>
                <a:cs typeface="Chalkduster"/>
              </a:rPr>
              <a:t>line is a </a:t>
            </a: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Chalkduster"/>
                <a:cs typeface="Chalkduster"/>
              </a:rPr>
              <a:t>straight</a:t>
            </a:r>
            <a:r>
              <a:rPr lang="en-US" sz="4000" b="1" dirty="0">
                <a:solidFill>
                  <a:srgbClr val="60266D"/>
                </a:solidFill>
                <a:latin typeface="Chalkduster"/>
                <a:cs typeface="Chalkduster"/>
              </a:rPr>
              <a:t> path that goes on forever in both directions.</a:t>
            </a:r>
          </a:p>
        </p:txBody>
      </p:sp>
      <p:sp>
        <p:nvSpPr>
          <p:cNvPr id="14340" name="Line 6"/>
          <p:cNvSpPr>
            <a:spLocks noChangeShapeType="1"/>
          </p:cNvSpPr>
          <p:nvPr/>
        </p:nvSpPr>
        <p:spPr bwMode="auto">
          <a:xfrm>
            <a:off x="4572000" y="1828800"/>
            <a:ext cx="403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7"/>
          <p:cNvSpPr>
            <a:spLocks noChangeShapeType="1"/>
          </p:cNvSpPr>
          <p:nvPr/>
        </p:nvSpPr>
        <p:spPr bwMode="auto">
          <a:xfrm flipV="1">
            <a:off x="4495800" y="2286000"/>
            <a:ext cx="2971800" cy="11430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8"/>
          <p:cNvSpPr>
            <a:spLocks noChangeShapeType="1"/>
          </p:cNvSpPr>
          <p:nvPr/>
        </p:nvSpPr>
        <p:spPr bwMode="auto">
          <a:xfrm flipH="1">
            <a:off x="5486400" y="3886200"/>
            <a:ext cx="533400" cy="2438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9"/>
          <p:cNvSpPr>
            <a:spLocks noChangeShapeType="1"/>
          </p:cNvSpPr>
          <p:nvPr/>
        </p:nvSpPr>
        <p:spPr bwMode="auto">
          <a:xfrm>
            <a:off x="6781800" y="3429000"/>
            <a:ext cx="1752600" cy="2667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341"/>
            <a:ext cx="9067800" cy="1411941"/>
          </a:xfrm>
        </p:spPr>
        <p:txBody>
          <a:bodyPr/>
          <a:lstStyle/>
          <a:p>
            <a:pPr eaLnBrk="1" hangingPunct="1"/>
            <a:r>
              <a:rPr lang="en-US" sz="4800" b="1" dirty="0">
                <a:solidFill>
                  <a:srgbClr val="000099"/>
                </a:solidFill>
                <a:latin typeface="Chalkduster"/>
                <a:cs typeface="Chalkduster"/>
              </a:rPr>
              <a:t>What is a line segment?</a:t>
            </a:r>
          </a:p>
        </p:txBody>
      </p:sp>
      <p:sp>
        <p:nvSpPr>
          <p:cNvPr id="15362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.                            .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solidFill>
                  <a:srgbClr val="60266D"/>
                </a:solidFill>
                <a:latin typeface="Chalkduster"/>
                <a:cs typeface="Chalkduster"/>
              </a:rPr>
              <a:t>A line segment is part of a line that has two endpoints.</a:t>
            </a:r>
          </a:p>
        </p:txBody>
      </p:sp>
      <p:sp>
        <p:nvSpPr>
          <p:cNvPr id="15364" name="Line 10"/>
          <p:cNvSpPr>
            <a:spLocks noChangeShapeType="1"/>
          </p:cNvSpPr>
          <p:nvPr/>
        </p:nvSpPr>
        <p:spPr bwMode="auto">
          <a:xfrm>
            <a:off x="609600" y="2971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AutoShape 12" descr="div0012"/>
          <p:cNvSpPr>
            <a:spLocks noChangeAspect="1" noChangeArrowheads="1"/>
          </p:cNvSpPr>
          <p:nvPr/>
        </p:nvSpPr>
        <p:spPr bwMode="auto">
          <a:xfrm>
            <a:off x="1466850" y="3324225"/>
            <a:ext cx="62103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15366" name="Picture 13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4114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4" descr="untit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43200"/>
            <a:ext cx="2209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dirty="0">
                <a:solidFill>
                  <a:srgbClr val="000099"/>
                </a:solidFill>
                <a:latin typeface="Chalkduster"/>
                <a:cs typeface="Chalkduster"/>
              </a:rPr>
              <a:t>What is a ray?</a:t>
            </a:r>
          </a:p>
        </p:txBody>
      </p:sp>
      <p:sp>
        <p:nvSpPr>
          <p:cNvPr id="16386" name="Rectangle 4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4000" dirty="0">
                <a:solidFill>
                  <a:srgbClr val="60266D"/>
                </a:solidFill>
                <a:latin typeface="Chalkduster"/>
                <a:cs typeface="Chalkduster"/>
              </a:rPr>
              <a:t>A ray is a part of a line that has one endpoint and goes on forever in one direction.</a:t>
            </a:r>
          </a:p>
        </p:txBody>
      </p:sp>
      <p:sp>
        <p:nvSpPr>
          <p:cNvPr id="16388" name="Line 7"/>
          <p:cNvSpPr>
            <a:spLocks noChangeShapeType="1"/>
          </p:cNvSpPr>
          <p:nvPr/>
        </p:nvSpPr>
        <p:spPr bwMode="auto">
          <a:xfrm flipV="1">
            <a:off x="4191000" y="1600200"/>
            <a:ext cx="2362200" cy="1905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8"/>
          <p:cNvSpPr>
            <a:spLocks noChangeShapeType="1"/>
          </p:cNvSpPr>
          <p:nvPr/>
        </p:nvSpPr>
        <p:spPr bwMode="auto">
          <a:xfrm flipH="1">
            <a:off x="5715000" y="4191000"/>
            <a:ext cx="213360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9"/>
          <p:cNvSpPr>
            <a:spLocks noChangeShapeType="1"/>
          </p:cNvSpPr>
          <p:nvPr/>
        </p:nvSpPr>
        <p:spPr bwMode="auto">
          <a:xfrm>
            <a:off x="5410200" y="3276600"/>
            <a:ext cx="2743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dirty="0">
                <a:solidFill>
                  <a:srgbClr val="000099"/>
                </a:solidFill>
                <a:latin typeface="Chalkduster"/>
                <a:cs typeface="Chalkduster"/>
              </a:rPr>
              <a:t>What is a vertex?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570787" cy="428961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b="1" dirty="0">
                <a:solidFill>
                  <a:srgbClr val="60266D"/>
                </a:solidFill>
                <a:latin typeface="Chalkduster"/>
                <a:cs typeface="Chalkduster"/>
              </a:rPr>
              <a:t>A vertex is the point at which two lines or rays meet to form an </a:t>
            </a:r>
            <a:r>
              <a:rPr lang="en-US" sz="3000" b="1" dirty="0" smtClean="0">
                <a:solidFill>
                  <a:srgbClr val="60266D"/>
                </a:solidFill>
                <a:latin typeface="Chalkduster"/>
                <a:cs typeface="Chalkduster"/>
              </a:rPr>
              <a:t>angle.</a:t>
            </a:r>
          </a:p>
          <a:p>
            <a:pPr eaLnBrk="1" hangingPunct="1"/>
            <a:r>
              <a:rPr lang="en-US" sz="3000" b="1" dirty="0" smtClean="0">
                <a:solidFill>
                  <a:srgbClr val="60266D"/>
                </a:solidFill>
                <a:latin typeface="Chalkduster"/>
                <a:cs typeface="Chalkduster"/>
              </a:rPr>
              <a:t>More </a:t>
            </a:r>
            <a:r>
              <a:rPr lang="en-US" sz="3000" b="1" dirty="0">
                <a:solidFill>
                  <a:srgbClr val="60266D"/>
                </a:solidFill>
                <a:latin typeface="Chalkduster"/>
                <a:cs typeface="Chalkduster"/>
              </a:rPr>
              <a:t>than one vertex are called vertices.</a:t>
            </a:r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>
            <a:off x="1371600" y="4343400"/>
            <a:ext cx="0" cy="2057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1371600" y="4343400"/>
            <a:ext cx="17526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3810000" y="4267200"/>
            <a:ext cx="1676400" cy="1981200"/>
          </a:xfrm>
          <a:prstGeom prst="rect">
            <a:avLst/>
          </a:prstGeom>
          <a:solidFill>
            <a:srgbClr val="FF00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7414" name="AutoShape 7"/>
          <p:cNvSpPr>
            <a:spLocks noChangeArrowheads="1"/>
          </p:cNvSpPr>
          <p:nvPr/>
        </p:nvSpPr>
        <p:spPr bwMode="auto">
          <a:xfrm>
            <a:off x="6553200" y="3886200"/>
            <a:ext cx="1752600" cy="19812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341"/>
            <a:ext cx="9144000" cy="1411941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000099"/>
                </a:solidFill>
                <a:latin typeface="Chalkduster"/>
                <a:cs typeface="Chalkduster"/>
              </a:rPr>
              <a:t>Practice: Name </a:t>
            </a:r>
            <a:r>
              <a:rPr lang="en-US" sz="4000" b="1" dirty="0">
                <a:solidFill>
                  <a:srgbClr val="000099"/>
                </a:solidFill>
                <a:latin typeface="Chalkduster"/>
                <a:cs typeface="Chalkduster"/>
              </a:rPr>
              <a:t>each figure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rgbClr val="60266D"/>
                </a:solidFill>
                <a:latin typeface="Chalkduster"/>
                <a:cs typeface="Chalkduster"/>
              </a:rPr>
              <a:t>1.  </a:t>
            </a:r>
          </a:p>
          <a:p>
            <a:pPr eaLnBrk="1" hangingPunct="1">
              <a:buFontTx/>
              <a:buNone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60266D"/>
                </a:solidFill>
                <a:latin typeface="Chalkduster"/>
                <a:cs typeface="Chalkduster"/>
              </a:rPr>
              <a:t>2.  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495800" y="1752600"/>
            <a:ext cx="3566160" cy="430371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rgbClr val="60266D"/>
                </a:solidFill>
                <a:latin typeface="Chalkduster"/>
                <a:cs typeface="Chalkduster"/>
              </a:rPr>
              <a:t>3.</a:t>
            </a:r>
          </a:p>
          <a:p>
            <a:pPr eaLnBrk="1" hangingPunct="1">
              <a:buFontTx/>
              <a:buNone/>
            </a:pPr>
            <a:endParaRPr lang="en-US" dirty="0">
              <a:solidFill>
                <a:srgbClr val="60266D"/>
              </a:solidFill>
              <a:latin typeface="Chalkduster"/>
              <a:cs typeface="Chalkduster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rgbClr val="60266D"/>
              </a:solidFill>
              <a:latin typeface="Chalkduster"/>
              <a:cs typeface="Chalkduster"/>
            </a:endParaRP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60266D"/>
                </a:solidFill>
                <a:latin typeface="Chalkduster"/>
                <a:cs typeface="Chalkduster"/>
              </a:rPr>
              <a:t>4.</a:t>
            </a:r>
          </a:p>
          <a:p>
            <a:pPr eaLnBrk="1" hangingPunct="1">
              <a:buFontTx/>
              <a:buNone/>
            </a:pPr>
            <a:endParaRPr lang="en-US" dirty="0">
              <a:solidFill>
                <a:srgbClr val="60266D"/>
              </a:solidFill>
              <a:latin typeface="Chalkduster"/>
              <a:cs typeface="Chalkduster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rgbClr val="60266D"/>
              </a:solidFill>
              <a:latin typeface="Chalkduster"/>
              <a:cs typeface="Chalkduster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60266D"/>
                </a:solidFill>
                <a:latin typeface="Chalkduster"/>
                <a:cs typeface="Chalkduster"/>
              </a:rPr>
              <a:t>		5</a:t>
            </a:r>
            <a:r>
              <a:rPr lang="en-US" dirty="0">
                <a:solidFill>
                  <a:srgbClr val="60266D"/>
                </a:solidFill>
                <a:latin typeface="Chalkduster"/>
                <a:cs typeface="Chalkduster"/>
              </a:rPr>
              <a:t>.    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457200" y="1828800"/>
            <a:ext cx="2971800" cy="11430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1600200" y="3505200"/>
            <a:ext cx="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39" name="Picture 8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4114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1600200" y="5638800"/>
            <a:ext cx="1752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>
            <a:off x="5410200" y="3505200"/>
            <a:ext cx="2743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>
            <a:off x="6324600" y="4191000"/>
            <a:ext cx="1524000" cy="2362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0341"/>
            <a:ext cx="8991600" cy="1411941"/>
          </a:xfrm>
        </p:spPr>
        <p:txBody>
          <a:bodyPr/>
          <a:lstStyle/>
          <a:p>
            <a:pPr eaLnBrk="1" hangingPunct="1"/>
            <a:r>
              <a:rPr lang="en-US" sz="5000" b="1" dirty="0">
                <a:solidFill>
                  <a:srgbClr val="000099"/>
                </a:solidFill>
                <a:latin typeface="Chalkduster"/>
                <a:cs typeface="Chalkduster"/>
              </a:rPr>
              <a:t>What is a right angle?</a:t>
            </a:r>
          </a:p>
        </p:txBody>
      </p:sp>
      <p:sp>
        <p:nvSpPr>
          <p:cNvPr id="19458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600" b="1" dirty="0">
                <a:solidFill>
                  <a:schemeClr val="accent4">
                    <a:lumMod val="50000"/>
                  </a:schemeClr>
                </a:solidFill>
                <a:latin typeface="Chalkduster"/>
                <a:cs typeface="Chalkduster"/>
              </a:rPr>
              <a:t>A right angle is an angle that measures 90 degrees and forms a square.</a:t>
            </a:r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5410200" y="2438400"/>
            <a:ext cx="0" cy="2667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7"/>
          <p:cNvSpPr>
            <a:spLocks noChangeShapeType="1"/>
          </p:cNvSpPr>
          <p:nvPr/>
        </p:nvSpPr>
        <p:spPr bwMode="auto">
          <a:xfrm>
            <a:off x="5410200" y="2438400"/>
            <a:ext cx="2209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8"/>
          <p:cNvSpPr>
            <a:spLocks noChangeShapeType="1"/>
          </p:cNvSpPr>
          <p:nvPr/>
        </p:nvSpPr>
        <p:spPr bwMode="auto">
          <a:xfrm flipV="1">
            <a:off x="6781800" y="3200400"/>
            <a:ext cx="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9"/>
          <p:cNvSpPr>
            <a:spLocks noChangeShapeType="1"/>
          </p:cNvSpPr>
          <p:nvPr/>
        </p:nvSpPr>
        <p:spPr bwMode="auto">
          <a:xfrm>
            <a:off x="6781800" y="5334000"/>
            <a:ext cx="1752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0099"/>
                </a:solidFill>
                <a:latin typeface="Chalkduster"/>
                <a:cs typeface="Chalkduster"/>
              </a:rPr>
              <a:t>What is an acute angle?</a:t>
            </a:r>
          </a:p>
        </p:txBody>
      </p:sp>
      <p:sp>
        <p:nvSpPr>
          <p:cNvPr id="2048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752600"/>
            <a:ext cx="4038600" cy="4525962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60266D"/>
                </a:solidFill>
                <a:latin typeface="Chalkduster"/>
                <a:cs typeface="Chalkduster"/>
              </a:rPr>
              <a:t>An angle that measures less than 90 degrees.</a:t>
            </a:r>
          </a:p>
          <a:p>
            <a:pPr eaLnBrk="1" hangingPunct="1"/>
            <a:r>
              <a:rPr lang="ja-JP" altLang="en-US" sz="3600" dirty="0">
                <a:solidFill>
                  <a:srgbClr val="60266D"/>
                </a:solidFill>
                <a:latin typeface="Chalkduster"/>
                <a:cs typeface="Chalkduster"/>
              </a:rPr>
              <a:t>“</a:t>
            </a:r>
            <a:r>
              <a:rPr lang="en-US" altLang="ja-JP" sz="3600" dirty="0">
                <a:solidFill>
                  <a:srgbClr val="60266D"/>
                </a:solidFill>
                <a:latin typeface="Chalkduster"/>
                <a:cs typeface="Chalkduster"/>
              </a:rPr>
              <a:t>A cute little angle</a:t>
            </a:r>
            <a:r>
              <a:rPr lang="ja-JP" altLang="en-US" sz="3600" dirty="0">
                <a:solidFill>
                  <a:srgbClr val="60266D"/>
                </a:solidFill>
                <a:latin typeface="Chalkduster"/>
                <a:cs typeface="Chalkduster"/>
              </a:rPr>
              <a:t>”</a:t>
            </a:r>
            <a:endParaRPr lang="en-US" sz="3600" dirty="0">
              <a:solidFill>
                <a:srgbClr val="60266D"/>
              </a:solidFill>
              <a:latin typeface="Chalkduster"/>
              <a:cs typeface="Chalkduster"/>
            </a:endParaRPr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>
            <a:off x="5257800" y="2362200"/>
            <a:ext cx="0" cy="2057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7"/>
          <p:cNvSpPr>
            <a:spLocks noChangeShapeType="1"/>
          </p:cNvSpPr>
          <p:nvPr/>
        </p:nvSpPr>
        <p:spPr bwMode="auto">
          <a:xfrm>
            <a:off x="5257800" y="2362200"/>
            <a:ext cx="685800" cy="1828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10"/>
          <p:cNvSpPr>
            <a:spLocks noChangeShapeType="1"/>
          </p:cNvSpPr>
          <p:nvPr/>
        </p:nvSpPr>
        <p:spPr bwMode="auto">
          <a:xfrm flipV="1">
            <a:off x="6858000" y="2286000"/>
            <a:ext cx="0" cy="2057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11"/>
          <p:cNvSpPr>
            <a:spLocks noChangeShapeType="1"/>
          </p:cNvSpPr>
          <p:nvPr/>
        </p:nvSpPr>
        <p:spPr bwMode="auto">
          <a:xfrm flipV="1">
            <a:off x="6858000" y="2667000"/>
            <a:ext cx="1295400" cy="1676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12"/>
          <p:cNvSpPr>
            <a:spLocks noChangeShapeType="1"/>
          </p:cNvSpPr>
          <p:nvPr/>
        </p:nvSpPr>
        <p:spPr bwMode="auto">
          <a:xfrm>
            <a:off x="5943600" y="5715000"/>
            <a:ext cx="21336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13"/>
          <p:cNvSpPr>
            <a:spLocks noChangeShapeType="1"/>
          </p:cNvSpPr>
          <p:nvPr/>
        </p:nvSpPr>
        <p:spPr bwMode="auto">
          <a:xfrm flipV="1">
            <a:off x="5943600" y="4572000"/>
            <a:ext cx="1981200" cy="11430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067800" cy="1411941"/>
          </a:xfrm>
        </p:spPr>
        <p:txBody>
          <a:bodyPr/>
          <a:lstStyle/>
          <a:p>
            <a:pPr eaLnBrk="1" hangingPunct="1"/>
            <a:r>
              <a:rPr lang="en-US" sz="5000" b="1" dirty="0">
                <a:solidFill>
                  <a:srgbClr val="000099"/>
                </a:solidFill>
                <a:latin typeface="Chalkduster"/>
                <a:cs typeface="Chalkduster"/>
              </a:rPr>
              <a:t>What is an obtuse angle?</a:t>
            </a:r>
          </a:p>
        </p:txBody>
      </p:sp>
      <p:sp>
        <p:nvSpPr>
          <p:cNvPr id="2150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81000" y="1981200"/>
            <a:ext cx="4038600" cy="4525963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60266D"/>
                </a:solidFill>
                <a:latin typeface="Chalkduster"/>
                <a:cs typeface="Chalkduster"/>
              </a:rPr>
              <a:t>An obtuse angle is an angle that measures more than 90 degrees.</a:t>
            </a:r>
          </a:p>
        </p:txBody>
      </p:sp>
      <p:sp>
        <p:nvSpPr>
          <p:cNvPr id="21508" name="Line 6"/>
          <p:cNvSpPr>
            <a:spLocks noChangeShapeType="1"/>
          </p:cNvSpPr>
          <p:nvPr/>
        </p:nvSpPr>
        <p:spPr bwMode="auto">
          <a:xfrm flipV="1">
            <a:off x="5105400" y="2438400"/>
            <a:ext cx="0" cy="22860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>
            <a:off x="5105400" y="4724400"/>
            <a:ext cx="1600200" cy="12192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8"/>
          <p:cNvSpPr>
            <a:spLocks noChangeShapeType="1"/>
          </p:cNvSpPr>
          <p:nvPr/>
        </p:nvSpPr>
        <p:spPr bwMode="auto">
          <a:xfrm flipV="1">
            <a:off x="6400800" y="3962400"/>
            <a:ext cx="2057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 flipH="1" flipV="1">
            <a:off x="5562600" y="2286000"/>
            <a:ext cx="838200" cy="167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E5B88E757E9B419EBA8DE13F513EB5" ma:contentTypeVersion="0" ma:contentTypeDescription="Create a new document." ma:contentTypeScope="" ma:versionID="578093e7fa3ab1f464e49c96ec7bcf8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9338D67-7A80-4F5E-8BB7-1FF4AC74D1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5D58B1-3A5D-4910-AB4B-5A779BA6A7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70</TotalTime>
  <Words>246</Words>
  <Application>Microsoft Macintosh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Infusion</vt:lpstr>
      <vt:lpstr>Lines, Line Segments, Rays and Angles</vt:lpstr>
      <vt:lpstr>What is a Line?</vt:lpstr>
      <vt:lpstr>What is a line segment?</vt:lpstr>
      <vt:lpstr>What is a ray?</vt:lpstr>
      <vt:lpstr>What is a vertex?</vt:lpstr>
      <vt:lpstr>Practice: Name each figure</vt:lpstr>
      <vt:lpstr>What is a right angle?</vt:lpstr>
      <vt:lpstr>What is an acute angle?</vt:lpstr>
      <vt:lpstr>What is an obtuse angle?</vt:lpstr>
      <vt:lpstr>Obtuse or Acute?</vt:lpstr>
      <vt:lpstr>What are parallel lines?</vt:lpstr>
      <vt:lpstr>What are intersecting lines?</vt:lpstr>
      <vt:lpstr>What are perpendicular lines?</vt:lpstr>
      <vt:lpstr>Intersecting or Perpendicular?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Lines, Line Segments, Rays and Angles</dc:title>
  <dc:creator>Lea</dc:creator>
  <cp:lastModifiedBy>Angie Kim</cp:lastModifiedBy>
  <cp:revision>8</cp:revision>
  <dcterms:created xsi:type="dcterms:W3CDTF">2007-03-11T04:21:27Z</dcterms:created>
  <dcterms:modified xsi:type="dcterms:W3CDTF">2015-12-09T20:32:14Z</dcterms:modified>
</cp:coreProperties>
</file>